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94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3" r:id="rId39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Muli" panose="020B0604020202020204" charset="-18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92639" autoAdjust="0"/>
  </p:normalViewPr>
  <p:slideViewPr>
    <p:cSldViewPr snapToGrid="0">
      <p:cViewPr varScale="1">
        <p:scale>
          <a:sx n="91" d="100"/>
          <a:sy n="91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27953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nlineworkshop212@gmail.co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9491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48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838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188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796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latin typeface="Muli"/>
                <a:ea typeface="Muli"/>
                <a:cs typeface="Muli"/>
                <a:sym typeface="Muli"/>
              </a:rPr>
              <a:t>Titulek stránky by měl obsahovat informaci o obsahu zvolené stránky. Titulek by rozhodně neměl být stejný pro celý web, ale unikátní pro každou stránku webu.</a:t>
            </a:r>
          </a:p>
          <a:p>
            <a:pPr lvl="0" indent="571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latin typeface="Muli"/>
                <a:ea typeface="Muli"/>
                <a:cs typeface="Muli"/>
                <a:sym typeface="Muli"/>
              </a:rPr>
              <a:t>Zápis titulku v HTML kódu: &lt;title&gt;Titulek stránky&lt;/title&gt;</a:t>
            </a:r>
          </a:p>
          <a:p>
            <a:pPr lvl="0" indent="571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latin typeface="Muli"/>
                <a:ea typeface="Muli"/>
                <a:cs typeface="Muli"/>
                <a:sym typeface="Muli"/>
              </a:rPr>
              <a:t>Title je jeden z nejdůležitějších tagů celé stránky – vyhledávače na něj kladou velký důraz.</a:t>
            </a:r>
          </a:p>
          <a:p>
            <a:pPr lvl="0" indent="571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latin typeface="Muli"/>
                <a:ea typeface="Muli"/>
                <a:cs typeface="Muli"/>
                <a:sym typeface="Muli"/>
              </a:rPr>
              <a:t>Meta description - Popisek stránky by měl obsahovat krátkou informaci o obsahu stránky. Ani meta description by neměl být pro celý web stejný.</a:t>
            </a:r>
          </a:p>
          <a:p>
            <a:pPr lvl="0" indent="571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latin typeface="Muli"/>
                <a:ea typeface="Muli"/>
                <a:cs typeface="Muli"/>
                <a:sym typeface="Muli"/>
              </a:rPr>
              <a:t>Zápis titulku v HTML kódu: &lt;meta name="description" content="Popisek stránky" /&gt; </a:t>
            </a:r>
          </a:p>
          <a:p>
            <a:pPr lvl="0" indent="571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latin typeface="Muli"/>
                <a:ea typeface="Muli"/>
                <a:cs typeface="Muli"/>
                <a:sym typeface="Muli"/>
              </a:rPr>
              <a:t>Nadpisy stránky - Zápis nadpisu nejvyšší úrovně v HTML kódu: &lt;h1&gt;Nadpis stránky&lt;/h1&gt;</a:t>
            </a:r>
          </a:p>
          <a:p>
            <a:pPr lvl="0" indent="571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latin typeface="Muli"/>
                <a:ea typeface="Muli"/>
                <a:cs typeface="Muli"/>
                <a:sym typeface="Muli"/>
              </a:rPr>
              <a:t>Zápis nadpisu druhé úrovně v HTML kódu: &lt;h2&gt;Podnadpis&lt;/h2&gt;</a:t>
            </a:r>
          </a:p>
          <a:p>
            <a:pPr lvl="0" indent="571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latin typeface="Muli"/>
                <a:ea typeface="Muli"/>
                <a:cs typeface="Muli"/>
                <a:sym typeface="Muli"/>
              </a:rPr>
              <a:t>Zvýrazněný text na stránce</a:t>
            </a:r>
          </a:p>
          <a:p>
            <a:pPr lvl="0" indent="571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latin typeface="Muli"/>
                <a:ea typeface="Muli"/>
                <a:cs typeface="Muli"/>
                <a:sym typeface="Muli"/>
              </a:rPr>
              <a:t>Zápis zvýrazněného textu v HTML kódu: &lt;strong&gt;zvýrazněný text&lt;/strong&gt;</a:t>
            </a:r>
          </a:p>
          <a:p>
            <a:pPr lvl="0" indent="571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latin typeface="Muli"/>
                <a:ea typeface="Muli"/>
                <a:cs typeface="Muli"/>
                <a:sym typeface="Muli"/>
              </a:rPr>
              <a:t>Alternativní popis obrázku</a:t>
            </a:r>
          </a:p>
          <a:p>
            <a:pPr lvl="0" indent="571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latin typeface="Muli"/>
                <a:ea typeface="Muli"/>
                <a:cs typeface="Muli"/>
                <a:sym typeface="Muli"/>
              </a:rPr>
              <a:t>Běžné fulltextové vyhledávače nedovedou rozpoznat co je na obrázku. Podobně jako nevidomí uživatelé však dokáže pracovat s alternativním popisem obrázku. </a:t>
            </a:r>
          </a:p>
          <a:p>
            <a:pPr lvl="0" indent="571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latin typeface="Muli"/>
                <a:ea typeface="Muli"/>
                <a:cs typeface="Muli"/>
                <a:sym typeface="Muli"/>
              </a:rPr>
              <a:t>Zápis alternativního popisu v HTML kódu: &lt;img src="foto.jpg" alt="alternativní popis obrázku"&gt;</a:t>
            </a:r>
          </a:p>
          <a:p>
            <a:pPr lvl="0" indent="571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latin typeface="Muli"/>
                <a:ea typeface="Muli"/>
                <a:cs typeface="Muli"/>
                <a:sym typeface="Muli"/>
              </a:rPr>
              <a:t>Text stránky</a:t>
            </a:r>
          </a:p>
          <a:p>
            <a:pPr lvl="0" indent="571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latin typeface="Muli"/>
                <a:ea typeface="Muli"/>
                <a:cs typeface="Muli"/>
                <a:sym typeface="Muli"/>
              </a:rPr>
              <a:t>Klíčová slova by měla být ve vhodném poměru obsažena i v běžném textu stránky.</a:t>
            </a:r>
          </a:p>
          <a:p>
            <a:pPr lvl="0" indent="571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latin typeface="Muli"/>
                <a:ea typeface="Muli"/>
                <a:cs typeface="Muli"/>
                <a:sym typeface="Muli"/>
              </a:rPr>
              <a:t>URL adresa stránky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178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659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292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skóre kvality -historie míry prokliku (CTR) klíčového slova, historie účtu, historie CTR a zobrazovaných url adres, kvalita LP, relevance klíčové slova vzhledem k reklamám v sestavě, relevance klíčového slova a reklamy vzhledem k vyhledávanému dotazu, celkový výkon účtu</a:t>
            </a:r>
          </a:p>
        </p:txBody>
      </p:sp>
    </p:spTree>
    <p:extLst>
      <p:ext uri="{BB962C8B-B14F-4D97-AF65-F5344CB8AC3E}">
        <p14:creationId xmlns:p14="http://schemas.microsoft.com/office/powerpoint/2010/main" val="1031687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989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32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5715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cs" sz="1400" b="1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Využívejte klasické marketingové ka</a:t>
            </a:r>
            <a:r>
              <a:rPr lang="cs" sz="1400" b="1">
                <a:latin typeface="Muli"/>
                <a:ea typeface="Muli"/>
                <a:cs typeface="Muli"/>
                <a:sym typeface="Muli"/>
              </a:rPr>
              <a:t>nály jinak! :-)</a:t>
            </a:r>
          </a:p>
        </p:txBody>
      </p:sp>
    </p:spTree>
    <p:extLst>
      <p:ext uri="{BB962C8B-B14F-4D97-AF65-F5344CB8AC3E}">
        <p14:creationId xmlns:p14="http://schemas.microsoft.com/office/powerpoint/2010/main" val="1202789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743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666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335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680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928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Facebook Moselwine</a:t>
            </a:r>
          </a:p>
        </p:txBody>
      </p:sp>
    </p:spTree>
    <p:extLst>
      <p:ext uri="{BB962C8B-B14F-4D97-AF65-F5344CB8AC3E}">
        <p14:creationId xmlns:p14="http://schemas.microsoft.com/office/powerpoint/2010/main" val="102103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577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177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216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35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870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601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1031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5851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06210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4158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90572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13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76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149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715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onlineworkshop212@gmail.com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pointone</a:t>
            </a:r>
          </a:p>
        </p:txBody>
      </p:sp>
    </p:spTree>
    <p:extLst>
      <p:ext uri="{BB962C8B-B14F-4D97-AF65-F5344CB8AC3E}">
        <p14:creationId xmlns:p14="http://schemas.microsoft.com/office/powerpoint/2010/main" val="2318416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306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28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274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2748000" y="747750"/>
            <a:ext cx="3648000" cy="3648000"/>
          </a:xfrm>
          <a:prstGeom prst="ellipse">
            <a:avLst/>
          </a:prstGeom>
          <a:solidFill>
            <a:srgbClr val="00B2FF">
              <a:alpha val="7294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274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1190100" y="4470400"/>
            <a:ext cx="6763800" cy="673200"/>
          </a:xfrm>
          <a:prstGeom prst="rect">
            <a:avLst/>
          </a:prstGeom>
          <a:solidFill>
            <a:srgbClr val="00B2FF">
              <a:alpha val="7294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190100" y="4470500"/>
            <a:ext cx="6763800" cy="6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274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294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Char char="➜"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5840728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Char char="➜"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FFFFF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274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2525575" y="525325"/>
            <a:ext cx="4092900" cy="4092900"/>
          </a:xfrm>
          <a:prstGeom prst="diamond">
            <a:avLst/>
          </a:prstGeom>
          <a:solidFill>
            <a:srgbClr val="00B2FF">
              <a:alpha val="7294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3009350" y="2573875"/>
            <a:ext cx="3086700" cy="20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048000" y="529375"/>
            <a:ext cx="3048000" cy="20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274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150" y="1790100"/>
            <a:ext cx="9144000" cy="1563300"/>
          </a:xfrm>
          <a:prstGeom prst="rect">
            <a:avLst/>
          </a:prstGeom>
          <a:solidFill>
            <a:srgbClr val="00B2FF">
              <a:alpha val="7294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964225" y="2161800"/>
            <a:ext cx="5215500" cy="8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0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Char char="➜"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274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294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332"/>
              <a:buFont typeface="Muli"/>
              <a:buChar char="➜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274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294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2902775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332"/>
              <a:buFont typeface="Muli"/>
              <a:buChar char="➜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915914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Char char="➜"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6929053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332"/>
              <a:buFont typeface="Muli"/>
              <a:buChar char="➜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half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B2FF">
              <a:alpha val="7294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5128375" y="302375"/>
            <a:ext cx="3493200" cy="50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128480" y="1509475"/>
            <a:ext cx="3493199" cy="31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332"/>
              <a:buFont typeface="Muli"/>
              <a:buChar char="➜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274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1190100" y="0"/>
            <a:ext cx="6763800" cy="857400"/>
          </a:xfrm>
          <a:prstGeom prst="rect">
            <a:avLst/>
          </a:prstGeom>
          <a:solidFill>
            <a:srgbClr val="00B2FF">
              <a:alpha val="7294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indent="0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indent="0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indent="0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indent="0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indent="0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indent="0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indent="0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indent="0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332"/>
              <a:buFont typeface="Muli"/>
              <a:buChar char="➜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Muli"/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webmasters/tools/submit-url?hl=cs&amp;pli=1" TargetMode="External"/><Relationship Id="rId7" Type="http://schemas.openxmlformats.org/officeDocument/2006/relationships/hyperlink" Target="http://www.collabim.cz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arketingminer.com/cs" TargetMode="External"/><Relationship Id="rId5" Type="http://schemas.openxmlformats.org/officeDocument/2006/relationships/hyperlink" Target="https://www.google.com/webmasters/tools/dashboard?hl=cs&amp;siteUrl=http://sites.google.com/site/alifehubnuti/" TargetMode="External"/><Relationship Id="rId4" Type="http://schemas.openxmlformats.org/officeDocument/2006/relationships/hyperlink" Target="https://search.seznam.cz/pridej-strank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hootsuite.com/" TargetMode="External"/><Relationship Id="rId7" Type="http://schemas.openxmlformats.org/officeDocument/2006/relationships/hyperlink" Target="http://sproutsocial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hyperlink" Target="https://buffer.com/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hyperlink" Target="https://www.wrike.com/" TargetMode="External"/><Relationship Id="rId3" Type="http://schemas.openxmlformats.org/officeDocument/2006/relationships/hyperlink" Target="https://www.dobambam.com/" TargetMode="External"/><Relationship Id="rId7" Type="http://schemas.openxmlformats.org/officeDocument/2006/relationships/hyperlink" Target="https://www.bitrix24.net/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basecamp.com/" TargetMode="Externa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11" Type="http://schemas.openxmlformats.org/officeDocument/2006/relationships/hyperlink" Target="https://freedcamp.com/" TargetMode="External"/><Relationship Id="rId5" Type="http://schemas.openxmlformats.org/officeDocument/2006/relationships/hyperlink" Target="https://trello.com/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hyperlink" Target="https://slack.com/" TargetMode="External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.cz/" TargetMode="External"/><Relationship Id="rId2" Type="http://schemas.openxmlformats.org/officeDocument/2006/relationships/hyperlink" Target="http://www.tumblr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blogger.com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x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hoptet.cz/" TargetMode="External"/><Relationship Id="rId5" Type="http://schemas.openxmlformats.org/officeDocument/2006/relationships/hyperlink" Target="http://www.fastcentrik.cz/" TargetMode="External"/><Relationship Id="rId4" Type="http://schemas.openxmlformats.org/officeDocument/2006/relationships/hyperlink" Target="http://www.shopify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ends.google.cz/trends/?hl=c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nsumerbarometer.com/e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hyperlink" Target="https://pixlr.com/" TargetMode="Externa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pim.com/?lang=en-u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2748000" y="747750"/>
            <a:ext cx="3648000" cy="3648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cs" sz="3000">
                <a:solidFill>
                  <a:schemeClr val="lt1"/>
                </a:solidFill>
              </a:rPr>
              <a:t>Základy online marketingu pro startupy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Google Moje Firma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2902775" y="950200"/>
            <a:ext cx="3243900" cy="404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1600"/>
              <a:t>Výborný nástroj pro kompletní správu profilu firmy na Google.</a:t>
            </a:r>
          </a:p>
          <a:p>
            <a:pPr marL="0" lvl="0" indent="0">
              <a:spcBef>
                <a:spcPts val="0"/>
              </a:spcBef>
              <a:buNone/>
            </a:pPr>
            <a:endParaRPr sz="1600"/>
          </a:p>
          <a:p>
            <a:pPr marL="457200" lvl="0" indent="-330200">
              <a:spcBef>
                <a:spcPts val="0"/>
              </a:spcBef>
              <a:buSzPct val="100000"/>
            </a:pPr>
            <a:r>
              <a:rPr lang="cs" sz="1600"/>
              <a:t>Google vyhledávač - vizitka</a:t>
            </a:r>
          </a:p>
          <a:p>
            <a:pPr marL="457200" lvl="0" indent="-330200">
              <a:spcBef>
                <a:spcPts val="0"/>
              </a:spcBef>
              <a:buSzPct val="100000"/>
            </a:pPr>
            <a:r>
              <a:rPr lang="cs" sz="1600"/>
              <a:t>Google Maps - marker</a:t>
            </a:r>
          </a:p>
          <a:p>
            <a:pPr marL="457200" lvl="0" indent="-330200">
              <a:spcBef>
                <a:spcPts val="0"/>
              </a:spcBef>
              <a:buSzPct val="100000"/>
            </a:pPr>
            <a:r>
              <a:rPr lang="cs" sz="1600"/>
              <a:t>Google +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cs" sz="1600"/>
              <a:t>Google Analytics - report</a:t>
            </a:r>
          </a:p>
          <a:p>
            <a:pPr lvl="0" indent="0">
              <a:spcBef>
                <a:spcPts val="0"/>
              </a:spcBef>
              <a:buNone/>
            </a:pPr>
            <a:endParaRPr sz="1600"/>
          </a:p>
          <a:p>
            <a:pPr lvl="0">
              <a:spcBef>
                <a:spcPts val="0"/>
              </a:spcBef>
              <a:buNone/>
            </a:pPr>
            <a:r>
              <a:rPr lang="cs" sz="1600"/>
              <a:t>Vaše firma se zobrazí uživateli přednostně pokud se nachází v její blízkosti. Přidejte otevírací dobu, adresu a telefon, tím vás může uživatel rovnou kontaktovat.</a:t>
            </a:r>
          </a:p>
          <a:p>
            <a:pPr lvl="0">
              <a:spcBef>
                <a:spcPts val="0"/>
              </a:spcBef>
              <a:buNone/>
            </a:pPr>
            <a:endParaRPr sz="1600"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2225" y="950200"/>
            <a:ext cx="2780699" cy="40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447472" y="4119009"/>
            <a:ext cx="1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seo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6488349" cy="5185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SEO - search engine optimization                        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902775" y="1147350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1800"/>
              <a:t>Optimalizace stránek pro vyhledávače sníží výdaje za placenou reklamu. Z dlouhodobého hlediska je lepší pracovat na SEO, žádný budget neutáhne placenou reklamu na všechny nabízené  produkty / služby.</a:t>
            </a:r>
          </a:p>
          <a:p>
            <a:pPr lvl="0">
              <a:spcBef>
                <a:spcPts val="0"/>
              </a:spcBef>
              <a:buNone/>
            </a:pPr>
            <a:r>
              <a:rPr lang="cs" sz="1800"/>
              <a:t>Přidání stránek do vyhledávačů:</a:t>
            </a: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cs" sz="1800" u="sng">
                <a:solidFill>
                  <a:schemeClr val="hlink"/>
                </a:solidFill>
                <a:hlinkClick r:id="rId3"/>
              </a:rPr>
              <a:t>Google 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 u="sng">
                <a:solidFill>
                  <a:schemeClr val="hlink"/>
                </a:solidFill>
                <a:hlinkClick r:id="rId4"/>
              </a:rPr>
              <a:t>Seznam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Vyhledávače stránky indexují na určité výrazy (klíčová slova). Finální pozici ovlivňuje řada faktorů.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 u="sng">
                <a:solidFill>
                  <a:schemeClr val="hlink"/>
                </a:solidFill>
                <a:hlinkClick r:id="rId5"/>
              </a:rPr>
              <a:t>Google Webmaster Tools</a:t>
            </a:r>
            <a:r>
              <a:rPr lang="cs" sz="1800"/>
              <a:t>, </a:t>
            </a:r>
            <a:r>
              <a:rPr lang="cs" sz="1800" u="sng">
                <a:solidFill>
                  <a:schemeClr val="hlink"/>
                </a:solidFill>
                <a:hlinkClick r:id="rId6"/>
              </a:rPr>
              <a:t>Marketing Miner</a:t>
            </a:r>
            <a:r>
              <a:rPr lang="cs" sz="1800"/>
              <a:t>, </a:t>
            </a:r>
            <a:r>
              <a:rPr lang="cs" sz="1800" u="sng">
                <a:solidFill>
                  <a:schemeClr val="hlink"/>
                </a:solidFill>
                <a:hlinkClick r:id=""/>
              </a:rPr>
              <a:t>MOZ</a:t>
            </a:r>
            <a:r>
              <a:rPr lang="cs" sz="1800"/>
              <a:t>, </a:t>
            </a:r>
            <a:r>
              <a:rPr lang="cs" sz="1800" u="sng">
                <a:solidFill>
                  <a:schemeClr val="hlink"/>
                </a:solidFill>
                <a:hlinkClick r:id="rId7"/>
              </a:rPr>
              <a:t>Collabim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47472" y="4119009"/>
            <a:ext cx="1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seo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Analýza klíčových slov                                                                                     </a:t>
            </a:r>
            <a:r>
              <a:rPr lang="cs"/>
              <a:t> </a:t>
            </a:r>
            <a:r>
              <a:rPr lang="cs" sz="1800">
                <a:solidFill>
                  <a:schemeClr val="dk2"/>
                </a:solidFill>
              </a:rPr>
              <a:t>#seo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2939900" y="1110400"/>
            <a:ext cx="5718600" cy="3125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cs" sz="1400"/>
              <a:t>Pro analýzu klíčových slov je nejlepší využít PPC nástroje Google AdWords a Sklik (pozor, zahrnuje i data ze Zboží.cz). Objemy vyhledávání se mohou v jednotlivých vyhledávačích lišit, proto data porovnávejte.</a:t>
            </a:r>
          </a:p>
          <a:p>
            <a:pPr marL="0" lvl="0" indent="0">
              <a:spcBef>
                <a:spcPts val="0"/>
              </a:spcBef>
              <a:buNone/>
            </a:pPr>
            <a:endParaRPr sz="1400"/>
          </a:p>
          <a:p>
            <a:pPr marL="457200" lvl="0" indent="-304800">
              <a:spcBef>
                <a:spcPts val="0"/>
              </a:spcBef>
              <a:buSzPct val="100000"/>
            </a:pPr>
            <a:r>
              <a:rPr lang="cs" sz="1200"/>
              <a:t>Klíčová slova musí nejen korespondovat se zaměřením,ale musí být obsažena i na vašem webu. Spousta webů tento nedostatek řeší přidáním slovníčku pojmů.</a:t>
            </a:r>
          </a:p>
          <a:p>
            <a:pPr marL="457200" lvl="0" indent="-304800">
              <a:spcBef>
                <a:spcPts val="0"/>
              </a:spcBef>
              <a:buSzPct val="100000"/>
            </a:pPr>
            <a:r>
              <a:rPr lang="cs" sz="1200"/>
              <a:t>Analýza současných pozic vašeho webu a konkurence</a:t>
            </a:r>
          </a:p>
          <a:p>
            <a:pPr marL="457200" lvl="0" indent="-304800" rtl="0">
              <a:spcBef>
                <a:spcPts val="0"/>
              </a:spcBef>
              <a:buSzPct val="100000"/>
            </a:pPr>
            <a:r>
              <a:rPr lang="cs" sz="1200"/>
              <a:t>Konverzní potenciál klíčového slova (obecné vs. longtail)</a:t>
            </a:r>
          </a:p>
          <a:p>
            <a:pPr marL="457200" lvl="0" indent="-304800" rtl="0">
              <a:spcBef>
                <a:spcPts val="0"/>
              </a:spcBef>
              <a:buSzPct val="100000"/>
            </a:pPr>
            <a:r>
              <a:rPr lang="cs" sz="1200"/>
              <a:t>zaměřte se na detaily - množné číslo, diakritika</a:t>
            </a:r>
          </a:p>
          <a:p>
            <a:pPr marL="457200" lvl="0" indent="-304800" rtl="0">
              <a:spcBef>
                <a:spcPts val="0"/>
              </a:spcBef>
              <a:buSzPct val="100000"/>
            </a:pPr>
            <a:r>
              <a:rPr lang="cs" sz="1200"/>
              <a:t>klíčová slova pro jednotlivé podstránky. Klíčové slovo pro Homepage může být obecnější a konkurenčnější. Mělo by vystihovat váš web. Homepage jako jedna z podstránek webu má velkou šanci umístit se ve výsledcích vyhledávání, proto můžeme zvolit i hojně hledaný výraz. Jednotlivým klíčovým slovům přiřaďte kategorie, abyste jim mohli posléze přiřadit konkrétní podstránku</a:t>
            </a:r>
          </a:p>
          <a:p>
            <a:pPr marL="457200" lvl="0" indent="-304800" rtl="0">
              <a:spcBef>
                <a:spcPts val="0"/>
              </a:spcBef>
              <a:buSzPct val="100000"/>
            </a:pPr>
            <a:r>
              <a:rPr lang="cs" sz="1200"/>
              <a:t>V ideálním případě by každá stránka měla být optimalizovaná na 1 klíčové slovo / frázi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4" name="TextovéPole 3"/>
          <p:cNvSpPr txBox="1"/>
          <p:nvPr/>
        </p:nvSpPr>
        <p:spPr>
          <a:xfrm>
            <a:off x="447472" y="4119009"/>
            <a:ext cx="1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seo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 dirty="0">
                <a:solidFill>
                  <a:schemeClr val="bg1"/>
                </a:solidFill>
              </a:rPr>
              <a:t>On-page faktory                                                                                               </a:t>
            </a:r>
            <a:r>
              <a:rPr lang="cs" dirty="0">
                <a:solidFill>
                  <a:schemeClr val="bg1"/>
                </a:solidFill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2902775" y="1299550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cs" dirty="0"/>
              <a:t>Titulek</a:t>
            </a:r>
          </a:p>
          <a:p>
            <a:pPr marL="457200" lvl="0" indent="-228600">
              <a:spcBef>
                <a:spcPts val="0"/>
              </a:spcBef>
            </a:pPr>
            <a:r>
              <a:rPr lang="cs" dirty="0"/>
              <a:t>Meta description</a:t>
            </a:r>
          </a:p>
          <a:p>
            <a:pPr marL="457200" lvl="0" indent="-228600">
              <a:spcBef>
                <a:spcPts val="0"/>
              </a:spcBef>
            </a:pPr>
            <a:r>
              <a:rPr lang="cs" dirty="0"/>
              <a:t>Nadpisy stránky</a:t>
            </a:r>
          </a:p>
          <a:p>
            <a:pPr marL="457200" lvl="0" indent="-228600">
              <a:spcBef>
                <a:spcPts val="0"/>
              </a:spcBef>
            </a:pPr>
            <a:r>
              <a:rPr lang="cs" dirty="0"/>
              <a:t>Zvýrazněný text na stránce</a:t>
            </a:r>
          </a:p>
          <a:p>
            <a:pPr marL="457200" lvl="0" indent="-228600">
              <a:spcBef>
                <a:spcPts val="0"/>
              </a:spcBef>
            </a:pPr>
            <a:r>
              <a:rPr lang="cs" dirty="0"/>
              <a:t>Alternativní popis obrázku</a:t>
            </a:r>
          </a:p>
          <a:p>
            <a:pPr marL="457200" lvl="0" indent="-228600">
              <a:spcBef>
                <a:spcPts val="0"/>
              </a:spcBef>
            </a:pPr>
            <a:r>
              <a:rPr lang="cs" dirty="0"/>
              <a:t>Text stránky</a:t>
            </a:r>
          </a:p>
          <a:p>
            <a:pPr marL="457200" lvl="0" indent="-228600">
              <a:spcBef>
                <a:spcPts val="0"/>
              </a:spcBef>
            </a:pPr>
            <a:r>
              <a:rPr lang="cs" dirty="0"/>
              <a:t>URL adresa stránky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" dirty="0"/>
              <a:t>Interní prolinkování</a:t>
            </a:r>
          </a:p>
          <a:p>
            <a:pPr marL="457200" lvl="0" indent="-228600">
              <a:spcBef>
                <a:spcPts val="0"/>
              </a:spcBef>
            </a:pPr>
            <a:r>
              <a:rPr lang="cs" dirty="0"/>
              <a:t>Sitemap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47472" y="4119009"/>
            <a:ext cx="1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seo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rgbClr val="FFFFFF"/>
                </a:solidFill>
              </a:rPr>
              <a:t>Off-page faktory </a:t>
            </a:r>
            <a:r>
              <a:rPr lang="cs" sz="1800">
                <a:solidFill>
                  <a:schemeClr val="dk2"/>
                </a:solidFill>
              </a:rPr>
              <a:t>                                                                                              </a:t>
            </a:r>
            <a:r>
              <a:rPr lang="cs"/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cs" sz="1400"/>
              <a:t>Všechny zpětné odkazy, které na vaši stránku míří ze stránek mimo interních adres. Důležité jsou prolinky za sociálních sítí.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/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/>
          </a:p>
          <a:p>
            <a:pPr lvl="0" algn="ctr">
              <a:spcBef>
                <a:spcPts val="0"/>
              </a:spcBef>
              <a:buNone/>
            </a:pPr>
            <a:r>
              <a:rPr lang="cs" sz="3000"/>
              <a:t>Kvantita vs. Kvalita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TextovéPole 3"/>
          <p:cNvSpPr txBox="1"/>
          <p:nvPr/>
        </p:nvSpPr>
        <p:spPr>
          <a:xfrm>
            <a:off x="447472" y="4119009"/>
            <a:ext cx="1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seo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Copywriting / content marketing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2902775" y="1136250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 dirty="0"/>
              <a:t>Analýza návštěvnosti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 dirty="0"/>
              <a:t>Tvorba person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 dirty="0"/>
              <a:t>Analýza kws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 dirty="0"/>
              <a:t>Text prodává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 dirty="0"/>
              <a:t>Text na webu je nejen slouží nejen pro uživatele ale i pro SEO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 dirty="0"/>
              <a:t>Nutné stanovit dobrý positioning</a:t>
            </a: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cs" sz="1800" dirty="0"/>
              <a:t>Jednotný styl psaní na celém webu a sociálních sítích = identita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 dirty="0" smtClean="0"/>
              <a:t>See </a:t>
            </a:r>
            <a:r>
              <a:rPr lang="cs" sz="1800" dirty="0"/>
              <a:t>Think Do Care</a:t>
            </a:r>
          </a:p>
          <a:p>
            <a:pPr lvl="0" indent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TextovéPole 3"/>
          <p:cNvSpPr txBox="1"/>
          <p:nvPr/>
        </p:nvSpPr>
        <p:spPr>
          <a:xfrm>
            <a:off x="447472" y="4119009"/>
            <a:ext cx="1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seo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FFFFFF"/>
                </a:solidFill>
              </a:rPr>
              <a:t>PPC </a:t>
            </a:r>
            <a:r>
              <a:rPr lang="cs">
                <a:solidFill>
                  <a:srgbClr val="FFFFFF"/>
                </a:solidFill>
              </a:rPr>
              <a:t>kampaně</a:t>
            </a:r>
            <a:r>
              <a:rPr lang="cs" sz="1800">
                <a:solidFill>
                  <a:srgbClr val="FFFFFF"/>
                </a:solidFill>
              </a:rPr>
              <a:t> - vyhledávací síť </a:t>
            </a:r>
            <a:r>
              <a:rPr lang="cs" sz="1800">
                <a:solidFill>
                  <a:schemeClr val="dk2"/>
                </a:solidFill>
              </a:rPr>
              <a:t>                                                                                                 </a:t>
            </a:r>
            <a:r>
              <a:rPr lang="cs"/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2902775" y="1182925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1800"/>
              <a:t>Než se projeví SEO optimalizace, je dobré si pomoci placenou reklamou ve vyhledávačích.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AutoNum type="arabicParenR"/>
            </a:pPr>
            <a:r>
              <a:rPr lang="cs" sz="1800"/>
              <a:t>Využití analýzy klíčových slov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arenR"/>
            </a:pPr>
            <a:r>
              <a:rPr lang="cs" sz="1800"/>
              <a:t>Pokud je cílem konverze, vyplatí se cílit na long tail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arenR"/>
            </a:pPr>
            <a:r>
              <a:rPr lang="cs" sz="1800"/>
              <a:t>Trackování URL adres!!! </a:t>
            </a:r>
            <a:r>
              <a:rPr lang="cs" sz="1800" b="1"/>
              <a:t>URL builder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arenR"/>
            </a:pPr>
            <a:r>
              <a:rPr lang="cs" sz="1800"/>
              <a:t>Dynamické vkládání kws</a:t>
            </a:r>
          </a:p>
          <a:p>
            <a:pPr marL="457200" lvl="0" indent="-342900">
              <a:spcBef>
                <a:spcPts val="0"/>
              </a:spcBef>
              <a:buSzPct val="100000"/>
              <a:buAutoNum type="arabicParenR"/>
            </a:pPr>
            <a:r>
              <a:rPr lang="cs" sz="1800"/>
              <a:t>Skóre kvality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47472" y="4119009"/>
            <a:ext cx="1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ppc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rgbClr val="FFFFFF"/>
                </a:solidFill>
              </a:rPr>
              <a:t>PPC kampaně - vyhledávací síť  </a:t>
            </a:r>
            <a:r>
              <a:rPr lang="cs" sz="1800">
                <a:solidFill>
                  <a:schemeClr val="dk2"/>
                </a:solidFill>
              </a:rPr>
              <a:t>                                                                                                </a:t>
            </a:r>
            <a:r>
              <a:rPr lang="cs"/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cs" sz="3600"/>
              <a:t>Kampaň</a:t>
            </a:r>
          </a:p>
          <a:p>
            <a:pPr lvl="0" indent="0" algn="ctr" rtl="0">
              <a:spcBef>
                <a:spcPts val="0"/>
              </a:spcBef>
              <a:buNone/>
            </a:pPr>
            <a:r>
              <a:rPr lang="cs" sz="3600"/>
              <a:t>Sestava</a:t>
            </a:r>
          </a:p>
          <a:p>
            <a:pPr lvl="0" indent="0" algn="ctr" rtl="0">
              <a:spcBef>
                <a:spcPts val="0"/>
              </a:spcBef>
              <a:buNone/>
            </a:pPr>
            <a:r>
              <a:rPr lang="cs" sz="3600"/>
              <a:t>Inzerát (reklama)</a:t>
            </a:r>
          </a:p>
          <a:p>
            <a:pPr lvl="0" indent="0" algn="ctr" rtl="0">
              <a:spcBef>
                <a:spcPts val="0"/>
              </a:spcBef>
              <a:buNone/>
            </a:pPr>
            <a:r>
              <a:rPr lang="cs" sz="3600"/>
              <a:t>Klíčové slovo</a:t>
            </a:r>
          </a:p>
          <a:p>
            <a:pPr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TextovéPole 4"/>
          <p:cNvSpPr txBox="1"/>
          <p:nvPr/>
        </p:nvSpPr>
        <p:spPr>
          <a:xfrm>
            <a:off x="447472" y="4119009"/>
            <a:ext cx="1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ppc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rgbClr val="FFFFFF"/>
                </a:solidFill>
              </a:rPr>
              <a:t>PPC kampaně - </a:t>
            </a:r>
            <a:r>
              <a:rPr lang="cs">
                <a:solidFill>
                  <a:srgbClr val="FFFFFF"/>
                </a:solidFill>
              </a:rPr>
              <a:t>příprava</a:t>
            </a:r>
            <a:r>
              <a:rPr lang="cs" sz="1800">
                <a:solidFill>
                  <a:srgbClr val="FFFFFF"/>
                </a:solidFill>
              </a:rPr>
              <a:t> </a:t>
            </a:r>
            <a:r>
              <a:rPr lang="cs" sz="1800">
                <a:solidFill>
                  <a:schemeClr val="dk2"/>
                </a:solidFill>
              </a:rPr>
              <a:t>                                                                                             </a:t>
            </a:r>
            <a:r>
              <a:rPr lang="cs"/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cs"/>
              <a:t>Stanovení cílů, ropočtu a timingu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cs"/>
              <a:t>Výběr klíčových slov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cs"/>
              <a:t>tvorba kampaní, sestav a inzerátů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cs"/>
              <a:t>spuštění kampaně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cs"/>
              <a:t>monitoring, průběžné vyhodnocování a optimalizace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47472" y="4119009"/>
            <a:ext cx="1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ppc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Před startem..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843825" y="765325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AutoNum type="arabicPeriod"/>
            </a:pPr>
            <a:r>
              <a:rPr lang="cs" sz="1800"/>
              <a:t>WEB (stránky, e-shopy)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eriod"/>
            </a:pPr>
            <a:r>
              <a:rPr lang="cs" sz="1800"/>
              <a:t>Optimalizace webu pro vyhledávače (SEO)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eriod"/>
            </a:pPr>
            <a:r>
              <a:rPr lang="cs" sz="1800"/>
              <a:t>PPC kampaně: Google AdWords, Sklik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eriod"/>
            </a:pPr>
            <a:r>
              <a:rPr lang="cs" sz="1800"/>
              <a:t>Content marketing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eriod"/>
            </a:pPr>
            <a:r>
              <a:rPr lang="cs" sz="1800"/>
              <a:t>Kampaně na sociálních sítích:  Facebook,  Instagram, Snapchat, Google+, Twitter, LinkedIn, Tinder, YouTube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eriod"/>
            </a:pPr>
            <a:r>
              <a:rPr lang="cs" sz="1800"/>
              <a:t>Display kampaně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eriod"/>
            </a:pPr>
            <a:r>
              <a:rPr lang="cs" sz="1800"/>
              <a:t>Affiliate programy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eriod"/>
            </a:pPr>
            <a:r>
              <a:rPr lang="cs" sz="1800"/>
              <a:t>Amazon, eBay</a:t>
            </a:r>
          </a:p>
          <a:p>
            <a:pPr lvl="0" indent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Google AdWords                                                   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cs"/>
              <a:t>Google AdWords je PPC platforma pro inzerenty ve vyhledávací a obsahové síti.</a:t>
            </a:r>
          </a:p>
          <a:p>
            <a:pPr marL="457200" lvl="0" indent="-228600">
              <a:spcBef>
                <a:spcPts val="0"/>
              </a:spcBef>
            </a:pPr>
            <a:r>
              <a:rPr lang="cs"/>
              <a:t>Kampaně lze omezit geograficky a časově, částečně dle zájmů</a:t>
            </a:r>
          </a:p>
          <a:p>
            <a:pPr marL="457200" lvl="0" indent="-228600">
              <a:spcBef>
                <a:spcPts val="0"/>
              </a:spcBef>
            </a:pPr>
            <a:r>
              <a:rPr lang="cs"/>
              <a:t>Remarketing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47472" y="4119009"/>
            <a:ext cx="1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ppc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Sklik                                                                       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cs">
                <a:solidFill>
                  <a:schemeClr val="lt1"/>
                </a:solidFill>
              </a:rPr>
              <a:t>Sklik je PPC platforma pro inzerenty ve vyhledávací a obsahové síti.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cs">
                <a:solidFill>
                  <a:schemeClr val="lt1"/>
                </a:solidFill>
              </a:rPr>
              <a:t>Kampaně lze omezit geograficky a časově, částečně dle zájmů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cs">
                <a:solidFill>
                  <a:schemeClr val="lt1"/>
                </a:solidFill>
              </a:rPr>
              <a:t>Remarketing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47472" y="4119009"/>
            <a:ext cx="1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ppc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PPC reklama v obsahové síti                                                                     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cs">
                <a:solidFill>
                  <a:schemeClr val="lt1"/>
                </a:solidFill>
              </a:rPr>
              <a:t>textová nebo bannerová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cs">
                <a:solidFill>
                  <a:schemeClr val="lt1"/>
                </a:solidFill>
              </a:rPr>
              <a:t>cca 16 velikostí bannerů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cs">
                <a:solidFill>
                  <a:schemeClr val="lt1"/>
                </a:solidFill>
              </a:rPr>
              <a:t>výroba bannerů v CANVA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cs">
                <a:solidFill>
                  <a:schemeClr val="lt1"/>
                </a:solidFill>
              </a:rPr>
              <a:t>výběr webů kde se má banner zobrazovat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47472" y="4119009"/>
            <a:ext cx="1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ppc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5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69000"/>
            <a:ext cx="2378525" cy="14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1200" y="1470350"/>
            <a:ext cx="2051950" cy="205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10875" y="1735346"/>
            <a:ext cx="2180249" cy="152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33150" y="1695300"/>
            <a:ext cx="2670100" cy="16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>
            <a:spLocks noGrp="1"/>
          </p:cNvSpPr>
          <p:nvPr>
            <p:ph type="body" idx="4294967295"/>
          </p:nvPr>
        </p:nvSpPr>
        <p:spPr>
          <a:xfrm>
            <a:off x="1190100" y="4470500"/>
            <a:ext cx="6763800" cy="673200"/>
          </a:xfrm>
          <a:prstGeom prst="rect">
            <a:avLst/>
          </a:prstGeom>
          <a:solidFill>
            <a:srgbClr val="00B2FF">
              <a:alpha val="72940"/>
            </a:srgbClr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 b="1">
                <a:solidFill>
                  <a:schemeClr val="lt1"/>
                </a:solidFill>
              </a:rPr>
              <a:t>Platformy pro hromadnou správu sociálních sítí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rgbClr val="FFFFFF"/>
                </a:solidFill>
              </a:rPr>
              <a:t>Facebook  </a:t>
            </a:r>
            <a:r>
              <a:rPr lang="cs" sz="1800">
                <a:solidFill>
                  <a:schemeClr val="dk2"/>
                </a:solidFill>
              </a:rPr>
              <a:t>                                                                                                      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2902775" y="1264550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cs" sz="1800">
                <a:solidFill>
                  <a:schemeClr val="lt1"/>
                </a:solidFill>
              </a:rPr>
              <a:t>Posty na Facebookové stránce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cs" sz="1800">
                <a:solidFill>
                  <a:schemeClr val="lt1"/>
                </a:solidFill>
              </a:rPr>
              <a:t>jednotný vizuální styl komunikace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cs" sz="1800">
                <a:solidFill>
                  <a:schemeClr val="lt1"/>
                </a:solidFill>
              </a:rPr>
              <a:t>příspěvky dle typu, oboru a budgetu :)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cs" sz="1800">
                <a:solidFill>
                  <a:schemeClr val="lt1"/>
                </a:solidFill>
              </a:rPr>
              <a:t>Propagace a cílení  příspěvků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cs" sz="1800">
                <a:solidFill>
                  <a:schemeClr val="lt1"/>
                </a:solidFill>
              </a:rPr>
              <a:t>Přidání služeb /  obchodu na fb stránku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cs" sz="1800">
                <a:solidFill>
                  <a:schemeClr val="lt1"/>
                </a:solidFill>
              </a:rPr>
              <a:t>FB Reklamní síť (Advert Manager / Business Manager)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7277" y="4119009"/>
            <a:ext cx="2305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SoMe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>
                <a:solidFill>
                  <a:srgbClr val="FFFFFF"/>
                </a:solidFill>
              </a:rPr>
              <a:t>Instagram</a:t>
            </a:r>
            <a:r>
              <a:rPr lang="cs" sz="1800">
                <a:solidFill>
                  <a:schemeClr val="dk2"/>
                </a:solidFill>
              </a:rPr>
              <a:t>                                                                                                       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2902775" y="1112925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cs" sz="1800">
                <a:solidFill>
                  <a:schemeClr val="lt1"/>
                </a:solidFill>
              </a:rPr>
              <a:t>Fotky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cs" sz="1800">
                <a:solidFill>
                  <a:schemeClr val="lt1"/>
                </a:solidFill>
              </a:rPr>
              <a:t>Instagram stories - po dobu 24 hodin (jako Snapchat a Facebook Můj den)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cs" sz="1800">
                <a:solidFill>
                  <a:schemeClr val="lt1"/>
                </a:solidFill>
              </a:rPr>
              <a:t>Z Instagramu lze posty propisovat na Facebook, z Facebooku lze zase nastavovat placené reklamy na Instagramu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cs" sz="1800">
                <a:solidFill>
                  <a:schemeClr val="lt1"/>
                </a:solidFill>
              </a:rPr>
              <a:t>Sběr likes a followers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7277" y="4119009"/>
            <a:ext cx="2305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SoMe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>
                <a:solidFill>
                  <a:srgbClr val="FFFFFF"/>
                </a:solidFill>
              </a:rPr>
              <a:t>Snapchat</a:t>
            </a:r>
            <a:r>
              <a:rPr lang="cs" sz="1800">
                <a:solidFill>
                  <a:schemeClr val="dk2"/>
                </a:solidFill>
              </a:rPr>
              <a:t>                                                                                                      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2414300" y="1509475"/>
            <a:ext cx="62073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cs"/>
              <a:t>pro mladší cílovou skupinu</a:t>
            </a:r>
          </a:p>
          <a:p>
            <a:pPr marL="457200" lvl="0" indent="-228600">
              <a:spcBef>
                <a:spcPts val="0"/>
              </a:spcBef>
            </a:pPr>
            <a:r>
              <a:rPr lang="cs"/>
              <a:t>chat, fotky, videa</a:t>
            </a:r>
          </a:p>
          <a:p>
            <a:pPr marL="457200" lvl="0" indent="-228600">
              <a:spcBef>
                <a:spcPts val="0"/>
              </a:spcBef>
            </a:pPr>
            <a:r>
              <a:rPr lang="cs"/>
              <a:t>Fotka se dá zobrazit přátelům max 10 scn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"/>
              <a:t>Max délka vide 10 scn</a:t>
            </a:r>
          </a:p>
          <a:p>
            <a:pPr lvl="0" indent="0" rtl="0">
              <a:spcBef>
                <a:spcPts val="0"/>
              </a:spcBef>
              <a:buNone/>
            </a:pPr>
            <a:r>
              <a:rPr lang="cs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7277" y="4119009"/>
            <a:ext cx="2305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SoMe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>
                <a:solidFill>
                  <a:srgbClr val="FFFFFF"/>
                </a:solidFill>
              </a:rPr>
              <a:t>Google+</a:t>
            </a:r>
            <a:r>
              <a:rPr lang="cs" sz="1800">
                <a:solidFill>
                  <a:schemeClr val="dk2"/>
                </a:solidFill>
              </a:rPr>
              <a:t>                                                                                                   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cs"/>
              <a:t>Google+ je v České republice téměř nevyužívaná sociální síť</a:t>
            </a:r>
          </a:p>
          <a:p>
            <a:pPr marL="457200" lvl="0" indent="-228600">
              <a:spcBef>
                <a:spcPts val="0"/>
              </a:spcBef>
            </a:pPr>
            <a:r>
              <a:rPr lang="cs"/>
              <a:t>Aktualizace profilu se vyplatí pouze pro lepší pozici ve vyhledáváčích a na Google Maps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TextovéPole 3"/>
          <p:cNvSpPr txBox="1"/>
          <p:nvPr/>
        </p:nvSpPr>
        <p:spPr>
          <a:xfrm>
            <a:off x="97277" y="4119009"/>
            <a:ext cx="2305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SoMe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rgbClr val="FFFFFF"/>
                </a:solidFill>
              </a:rPr>
              <a:t>Twitter </a:t>
            </a:r>
            <a:r>
              <a:rPr lang="cs" sz="1800">
                <a:solidFill>
                  <a:schemeClr val="dk2"/>
                </a:solidFill>
              </a:rPr>
              <a:t>                                                                                                      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cs"/>
              <a:t>V ČR pouze 560 000 uživatelů</a:t>
            </a:r>
          </a:p>
          <a:p>
            <a:pPr marL="457200" lvl="0" indent="-228600">
              <a:spcBef>
                <a:spcPts val="0"/>
              </a:spcBef>
            </a:pPr>
            <a:r>
              <a:rPr lang="cs"/>
              <a:t>V UK je využívanost Twitteru srovnatelná s Facebookem</a:t>
            </a:r>
          </a:p>
          <a:p>
            <a:pPr marL="457200" lvl="0" indent="-228600">
              <a:spcBef>
                <a:spcPts val="0"/>
              </a:spcBef>
            </a:pPr>
            <a:r>
              <a:rPr lang="cs"/>
              <a:t>Potenciál pouze pro zahraniční kampaně 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7277" y="4119009"/>
            <a:ext cx="2305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SoMe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190100" y="4470500"/>
            <a:ext cx="6763800" cy="67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 b="1">
                <a:solidFill>
                  <a:schemeClr val="lt1"/>
                </a:solidFill>
              </a:rPr>
              <a:t>Před startem..</a:t>
            </a:r>
          </a:p>
        </p:txBody>
      </p:sp>
      <p:pic>
        <p:nvPicPr>
          <p:cNvPr id="72" name="Shape 7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300" y="243487"/>
            <a:ext cx="1126575" cy="112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75282" y="432437"/>
            <a:ext cx="2445374" cy="74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4294" y="1930775"/>
            <a:ext cx="1755275" cy="98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58499" y="1348762"/>
            <a:ext cx="2188924" cy="81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37612" y="243500"/>
            <a:ext cx="2260175" cy="120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>
            <a:hlinkClick r:id="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3663" y="3368058"/>
            <a:ext cx="3191120" cy="6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806725" y="2844800"/>
            <a:ext cx="2121950" cy="141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>
            <a:hlinkClick r:id="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997762" y="3223375"/>
            <a:ext cx="2580299" cy="94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026275" y="2328336"/>
            <a:ext cx="3091451" cy="74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488197" y="1930774"/>
            <a:ext cx="1866378" cy="65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>
            <a:hlinkClick r:id="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047425" y="243499"/>
            <a:ext cx="1373399" cy="137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rgbClr val="FFFFFF"/>
                </a:solidFill>
              </a:rPr>
              <a:t>LinkedIn  </a:t>
            </a:r>
            <a:r>
              <a:rPr lang="cs" sz="1800">
                <a:solidFill>
                  <a:schemeClr val="dk2"/>
                </a:solidFill>
              </a:rPr>
              <a:t>                                                                                                        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cs"/>
              <a:t>zatím drahá reklama</a:t>
            </a:r>
          </a:p>
          <a:p>
            <a:pPr marL="457200" lvl="0" indent="-228600">
              <a:spcBef>
                <a:spcPts val="0"/>
              </a:spcBef>
            </a:pPr>
            <a:r>
              <a:rPr lang="cs"/>
              <a:t>kampaně mají nízké CTR</a:t>
            </a:r>
          </a:p>
          <a:p>
            <a:pPr marL="457200" lvl="0" indent="-228600">
              <a:spcBef>
                <a:spcPts val="0"/>
              </a:spcBef>
            </a:pPr>
            <a:r>
              <a:rPr lang="cs"/>
              <a:t>Zatím neefektivní forma propagace produktů </a:t>
            </a:r>
          </a:p>
          <a:p>
            <a:pPr marL="457200" lvl="0" indent="-228600">
              <a:spcBef>
                <a:spcPts val="0"/>
              </a:spcBef>
            </a:pPr>
            <a:r>
              <a:rPr lang="cs"/>
              <a:t>pro akvizici nových zaměstnanců velmi záleží na oboru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TextovéPole 3"/>
          <p:cNvSpPr txBox="1"/>
          <p:nvPr/>
        </p:nvSpPr>
        <p:spPr>
          <a:xfrm>
            <a:off x="97277" y="4119009"/>
            <a:ext cx="2305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SoMe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rgbClr val="FFFFFF"/>
                </a:solidFill>
              </a:rPr>
              <a:t>Tinder</a:t>
            </a:r>
            <a:r>
              <a:rPr lang="cs" sz="1800">
                <a:solidFill>
                  <a:schemeClr val="dk2"/>
                </a:solidFill>
              </a:rPr>
              <a:t>                                                                                                             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2725" y="572275"/>
            <a:ext cx="2401275" cy="426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1025" y="974550"/>
            <a:ext cx="4281950" cy="38671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97277" y="4119009"/>
            <a:ext cx="2305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SoMe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rgbClr val="FFFFFF"/>
                </a:solidFill>
              </a:rPr>
              <a:t>YouTube </a:t>
            </a:r>
            <a:r>
              <a:rPr lang="cs" sz="1800">
                <a:solidFill>
                  <a:schemeClr val="dk2"/>
                </a:solidFill>
              </a:rPr>
              <a:t>                                                                                                        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2902775" y="1159600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cs"/>
              <a:t>Druhý největší vyhledávač na světě</a:t>
            </a:r>
          </a:p>
          <a:p>
            <a:pPr lvl="0" indent="0" rtl="0">
              <a:spcBef>
                <a:spcPts val="0"/>
              </a:spcBef>
              <a:buNone/>
            </a:pPr>
            <a:r>
              <a:rPr lang="cs"/>
              <a:t>v současné době roste význam YT díky YouTuberům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"/>
              <a:t>YouTube nahrazuje TV a klasická media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"/>
              <a:t>na YT lze cílit i AdWords kampaně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"/>
              <a:t>Video reklama prerolls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"/>
              <a:t>zájmové cílení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7277" y="4119009"/>
            <a:ext cx="2305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SoMe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rgbClr val="FFFFFF"/>
                </a:solidFill>
              </a:rPr>
              <a:t>Display kampaně  </a:t>
            </a:r>
            <a:r>
              <a:rPr lang="cs" sz="1800">
                <a:solidFill>
                  <a:schemeClr val="dk2"/>
                </a:solidFill>
              </a:rPr>
              <a:t>                                                                                       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2949625" y="1077950"/>
            <a:ext cx="5718600" cy="350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cs"/>
              <a:t>Jedna z nejstarších forem reklamy na internetu :)</a:t>
            </a:r>
          </a:p>
          <a:p>
            <a:pPr marL="457200" lvl="0" indent="-228600">
              <a:spcBef>
                <a:spcPts val="0"/>
              </a:spcBef>
            </a:pPr>
            <a:r>
              <a:rPr lang="cs"/>
              <a:t>nejde o výkonnostní reklamu, tento typ je vhodný na budování brand a povědomí o produktu</a:t>
            </a:r>
          </a:p>
          <a:p>
            <a:pPr marL="457200" lvl="0" indent="-228600">
              <a:spcBef>
                <a:spcPts val="0"/>
              </a:spcBef>
            </a:pPr>
            <a:r>
              <a:rPr lang="cs"/>
              <a:t>Dříve se přímý nákup ploch, dnes prostřednictvím sítí Google AdWords, Seznam Sklik, RTB</a:t>
            </a:r>
          </a:p>
          <a:p>
            <a:pPr marL="457200" lvl="0" indent="-228600">
              <a:spcBef>
                <a:spcPts val="0"/>
              </a:spcBef>
            </a:pPr>
            <a:r>
              <a:rPr lang="cs"/>
              <a:t>Rich Media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7277" y="4119009"/>
            <a:ext cx="2305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#display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RTB                                                                   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2902775" y="1217900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cs"/>
              <a:t>real time bidding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"/>
              <a:t>aukční systém nákupu bannerových ploch na imprese (zobrazení)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"/>
              <a:t>Složitější nastavení kampaní  AdForm, DoubleClick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"/>
              <a:t>retargeting</a:t>
            </a:r>
          </a:p>
          <a:p>
            <a:pPr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TextovéPole 3"/>
          <p:cNvSpPr txBox="1"/>
          <p:nvPr/>
        </p:nvSpPr>
        <p:spPr>
          <a:xfrm>
            <a:off x="97277" y="4119009"/>
            <a:ext cx="2305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#display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rgbClr val="FFFFFF"/>
                </a:solidFill>
              </a:rPr>
              <a:t>Obsahové sítě Google AdWords a Sklik </a:t>
            </a:r>
            <a:r>
              <a:rPr lang="cs" sz="1800">
                <a:solidFill>
                  <a:schemeClr val="dk2"/>
                </a:solidFill>
              </a:rPr>
              <a:t>                                                     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cs">
                <a:solidFill>
                  <a:schemeClr val="lt1"/>
                </a:solidFill>
              </a:rPr>
              <a:t>AdWords a Sklik jsou  PPC systémy pro inzerenty ve vyhledávací a obsahové síti.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cs">
                <a:solidFill>
                  <a:schemeClr val="lt1"/>
                </a:solidFill>
              </a:rPr>
              <a:t>Kampaně lze omezit geograficky a časově, částečně dle zájm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cs">
                <a:solidFill>
                  <a:schemeClr val="lt1"/>
                </a:solidFill>
              </a:rPr>
              <a:t>Remarketing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7277" y="4119009"/>
            <a:ext cx="2305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#display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rgbClr val="FFFFFF"/>
                </a:solidFill>
              </a:rPr>
              <a:t>Affiliate </a:t>
            </a:r>
            <a:r>
              <a:rPr lang="cs">
                <a:solidFill>
                  <a:srgbClr val="FFFFFF"/>
                </a:solidFill>
              </a:rPr>
              <a:t>&amp; bloggeři</a:t>
            </a:r>
            <a:r>
              <a:rPr lang="cs" sz="1800">
                <a:solidFill>
                  <a:srgbClr val="FFFFFF"/>
                </a:solidFill>
              </a:rPr>
              <a:t>   </a:t>
            </a:r>
            <a:r>
              <a:rPr lang="cs" sz="1800">
                <a:solidFill>
                  <a:schemeClr val="dk2"/>
                </a:solidFill>
              </a:rPr>
              <a:t>                                                                                                         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Affiliate</a:t>
            </a:r>
            <a:r>
              <a:rPr lang="cs-CZ" dirty="0" smtClean="0"/>
              <a:t> partnerství v rámci sítě</a:t>
            </a:r>
          </a:p>
          <a:p>
            <a:r>
              <a:rPr lang="cs-CZ" dirty="0" smtClean="0"/>
              <a:t> Partnerství s blogem, video blogem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Velký potenciál virálního šíření</a:t>
            </a:r>
            <a:endParaRPr dirty="0"/>
          </a:p>
        </p:txBody>
      </p:sp>
      <p:sp>
        <p:nvSpPr>
          <p:cNvPr id="4" name="TextovéPole 3"/>
          <p:cNvSpPr txBox="1"/>
          <p:nvPr/>
        </p:nvSpPr>
        <p:spPr>
          <a:xfrm>
            <a:off x="476655" y="4119009"/>
            <a:ext cx="1926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affil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Blog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>
                <a:hlinkClick r:id="rId2"/>
              </a:rPr>
              <a:t>Tumblr</a:t>
            </a:r>
            <a:endParaRPr lang="cs-CZ" dirty="0" smtClean="0"/>
          </a:p>
          <a:p>
            <a:r>
              <a:rPr lang="cs-CZ" dirty="0" err="1" smtClean="0"/>
              <a:t>Wordpress</a:t>
            </a:r>
            <a:endParaRPr lang="cs-CZ" dirty="0"/>
          </a:p>
          <a:p>
            <a:r>
              <a:rPr lang="cs-CZ" dirty="0" smtClean="0">
                <a:hlinkClick r:id="rId3"/>
              </a:rPr>
              <a:t>Blog.cz</a:t>
            </a:r>
            <a:endParaRPr lang="cs-CZ" dirty="0" smtClean="0"/>
          </a:p>
          <a:p>
            <a:r>
              <a:rPr lang="cs-CZ" dirty="0" err="1" smtClean="0">
                <a:hlinkClick r:id="rId4"/>
              </a:rPr>
              <a:t>Blogger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6655" y="4119009"/>
            <a:ext cx="1926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#blog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25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E-mailing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Smartemailing</a:t>
            </a:r>
            <a:endParaRPr lang="cs-CZ" dirty="0" smtClean="0"/>
          </a:p>
          <a:p>
            <a:r>
              <a:rPr lang="cs-CZ" dirty="0" err="1" smtClean="0"/>
              <a:t>Mailchimp</a:t>
            </a:r>
            <a:endParaRPr lang="cs-CZ" dirty="0" smtClean="0"/>
          </a:p>
          <a:p>
            <a:pPr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-87085" y="4119009"/>
            <a:ext cx="2699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</a:t>
            </a:r>
            <a:r>
              <a:rPr lang="cs-CZ" sz="4400" dirty="0" err="1" smtClean="0">
                <a:solidFill>
                  <a:schemeClr val="bg1"/>
                </a:solidFill>
              </a:rPr>
              <a:t>emailing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6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 dirty="0">
                <a:solidFill>
                  <a:schemeClr val="bg1"/>
                </a:solidFill>
              </a:rPr>
              <a:t>Možnosti webů                                                                                               </a:t>
            </a:r>
            <a:r>
              <a:rPr lang="cs" dirty="0" smtClean="0">
                <a:solidFill>
                  <a:schemeClr val="bg1"/>
                </a:solidFill>
              </a:rPr>
              <a:t>                                                 </a:t>
            </a:r>
            <a:endParaRPr lang="cs" dirty="0">
              <a:solidFill>
                <a:schemeClr val="bg1"/>
              </a:solidFill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2902775" y="993909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cs" b="1" dirty="0"/>
              <a:t>pronájem</a:t>
            </a:r>
          </a:p>
          <a:p>
            <a:pPr lvl="0">
              <a:spcBef>
                <a:spcPts val="0"/>
              </a:spcBef>
              <a:buNone/>
            </a:pPr>
            <a:r>
              <a:rPr lang="cs" dirty="0" smtClean="0">
                <a:hlinkClick r:id="rId3"/>
              </a:rPr>
              <a:t>WIX</a:t>
            </a:r>
            <a:r>
              <a:rPr lang="cs" dirty="0" smtClean="0"/>
              <a:t>, </a:t>
            </a:r>
            <a:r>
              <a:rPr lang="cs" dirty="0" smtClean="0">
                <a:hlinkClick r:id="rId4"/>
              </a:rPr>
              <a:t>Shopify</a:t>
            </a:r>
            <a:r>
              <a:rPr lang="cs" dirty="0" smtClean="0"/>
              <a:t>, </a:t>
            </a:r>
            <a:r>
              <a:rPr lang="cs" dirty="0" smtClean="0">
                <a:hlinkClick r:id="rId5"/>
              </a:rPr>
              <a:t>FastCentrik</a:t>
            </a:r>
            <a:r>
              <a:rPr lang="cs" dirty="0" smtClean="0"/>
              <a:t>, </a:t>
            </a:r>
            <a:r>
              <a:rPr lang="cs" dirty="0" smtClean="0">
                <a:hlinkClick r:id="rId6"/>
              </a:rPr>
              <a:t>Shoptet</a:t>
            </a:r>
            <a:endParaRPr lang="cs" dirty="0" smtClean="0"/>
          </a:p>
          <a:p>
            <a:pPr lvl="0">
              <a:spcBef>
                <a:spcPts val="0"/>
              </a:spcBef>
              <a:buNone/>
            </a:pPr>
            <a:endParaRPr lang="cs" dirty="0"/>
          </a:p>
          <a:p>
            <a:pPr marL="457200" lvl="0" indent="-228600" rtl="0">
              <a:spcBef>
                <a:spcPts val="0"/>
              </a:spcBef>
            </a:pPr>
            <a:r>
              <a:rPr lang="cs" b="1" dirty="0"/>
              <a:t>open-source řešení</a:t>
            </a:r>
          </a:p>
          <a:p>
            <a:pPr lvl="0">
              <a:spcBef>
                <a:spcPts val="0"/>
              </a:spcBef>
              <a:buNone/>
            </a:pPr>
            <a:r>
              <a:rPr lang="cs" dirty="0"/>
              <a:t>WordPress + Woocommerce, Joomla, Drupal, ZenCart, Magento, PrestaShop, </a:t>
            </a:r>
            <a:r>
              <a:rPr lang="cs" dirty="0" smtClean="0"/>
              <a:t>OpenCart</a:t>
            </a:r>
          </a:p>
          <a:p>
            <a:pPr lvl="0">
              <a:spcBef>
                <a:spcPts val="0"/>
              </a:spcBef>
              <a:buNone/>
            </a:pPr>
            <a:endParaRPr lang="cs" dirty="0"/>
          </a:p>
          <a:p>
            <a:pPr marL="457200" lvl="0" indent="-228600" rtl="0">
              <a:spcBef>
                <a:spcPts val="0"/>
              </a:spcBef>
            </a:pPr>
            <a:r>
              <a:rPr lang="cs" b="1" dirty="0"/>
              <a:t>vlastní výroba :)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36961" y="4149494"/>
            <a:ext cx="1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#web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 dirty="0">
                <a:solidFill>
                  <a:schemeClr val="bg1"/>
                </a:solidFill>
              </a:rPr>
              <a:t>Analýza cílové skupiny / poptávky + analýza konkurence                                                  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cs" dirty="0" smtClean="0"/>
              <a:t> Diskuze</a:t>
            </a:r>
            <a:r>
              <a:rPr lang="cs" dirty="0"/>
              <a:t>, kde se pohybuje vaše cílová skupina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cs" u="sng" dirty="0" smtClean="0">
                <a:solidFill>
                  <a:schemeClr val="hlink"/>
                </a:solidFill>
                <a:hlinkClick r:id="rId3"/>
              </a:rPr>
              <a:t> Google </a:t>
            </a:r>
            <a:r>
              <a:rPr lang="cs" u="sng" dirty="0">
                <a:solidFill>
                  <a:schemeClr val="hlink"/>
                </a:solidFill>
                <a:hlinkClick r:id="rId3"/>
              </a:rPr>
              <a:t>Trends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cs" u="sng" dirty="0" smtClean="0">
                <a:solidFill>
                  <a:schemeClr val="hlink"/>
                </a:solidFill>
                <a:hlinkClick r:id="rId4"/>
              </a:rPr>
              <a:t> Consumer </a:t>
            </a:r>
            <a:r>
              <a:rPr lang="cs" u="sng" dirty="0">
                <a:solidFill>
                  <a:schemeClr val="hlink"/>
                </a:solidFill>
                <a:hlinkClick r:id="rId4"/>
              </a:rPr>
              <a:t>barometer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cs" dirty="0" smtClean="0"/>
              <a:t> Seznam </a:t>
            </a:r>
            <a:r>
              <a:rPr lang="cs" dirty="0"/>
              <a:t>hlavní konkurence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cs" dirty="0" smtClean="0"/>
              <a:t> Prolustrovat </a:t>
            </a:r>
            <a:r>
              <a:rPr lang="cs" dirty="0"/>
              <a:t>weby :)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cs" dirty="0" smtClean="0"/>
              <a:t> Mystery </a:t>
            </a:r>
            <a:r>
              <a:rPr lang="cs" dirty="0"/>
              <a:t>shopping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cs" dirty="0"/>
              <a:t> </a:t>
            </a:r>
            <a:r>
              <a:rPr lang="cs" dirty="0" smtClean="0"/>
              <a:t>Inspirace</a:t>
            </a:r>
            <a:endParaRPr lang="cs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TextovéPole 3"/>
          <p:cNvSpPr txBox="1"/>
          <p:nvPr/>
        </p:nvSpPr>
        <p:spPr>
          <a:xfrm>
            <a:off x="447472" y="4119009"/>
            <a:ext cx="1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#web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 dirty="0">
                <a:solidFill>
                  <a:schemeClr val="bg1"/>
                </a:solidFill>
              </a:rPr>
              <a:t>Web děláte pro klienty, ne pro sebe / UX                                                          </a:t>
            </a:r>
            <a:r>
              <a:rPr lang="cs" sz="1800" dirty="0" smtClean="0">
                <a:solidFill>
                  <a:schemeClr val="bg1"/>
                </a:solidFill>
              </a:rPr>
              <a:t>                                                     </a:t>
            </a:r>
            <a:endParaRPr lang="cs" sz="1800" dirty="0">
              <a:solidFill>
                <a:schemeClr val="bg1"/>
              </a:solidFill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2902775" y="1097493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342900"/>
            <a:r>
              <a:rPr lang="cs" dirty="0"/>
              <a:t>N</a:t>
            </a:r>
            <a:r>
              <a:rPr lang="cs" dirty="0" smtClean="0"/>
              <a:t>ávrh </a:t>
            </a:r>
            <a:r>
              <a:rPr lang="cs" dirty="0"/>
              <a:t>wireframe a struktury webu</a:t>
            </a:r>
          </a:p>
          <a:p>
            <a:pPr indent="0">
              <a:buNone/>
            </a:pPr>
            <a:r>
              <a:rPr lang="cs" dirty="0"/>
              <a:t>Mockflow, Mockingbird, Gliffy, Simplediagrams, Cacoo, (Optimizely), (</a:t>
            </a:r>
            <a:r>
              <a:rPr lang="cs" dirty="0" smtClean="0"/>
              <a:t>Axure)</a:t>
            </a:r>
          </a:p>
          <a:p>
            <a:r>
              <a:rPr lang="cs" dirty="0" smtClean="0"/>
              <a:t> TEXTY!</a:t>
            </a:r>
          </a:p>
          <a:p>
            <a:r>
              <a:rPr lang="cs" dirty="0" smtClean="0"/>
              <a:t> Obrázky </a:t>
            </a:r>
            <a:r>
              <a:rPr lang="cs" dirty="0"/>
              <a:t>a bannery:    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1" name="Shape 10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9600" y="3828475"/>
            <a:ext cx="1009850" cy="10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3225" y="3828475"/>
            <a:ext cx="2429325" cy="12146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47472" y="4119009"/>
            <a:ext cx="1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#web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 dirty="0">
                <a:solidFill>
                  <a:schemeClr val="bg1"/>
                </a:solidFill>
              </a:rPr>
              <a:t>Google Analytics must be!                                                                                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972700" cy="31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AutoNum type="arabicPeriod"/>
            </a:pPr>
            <a:r>
              <a:rPr lang="cs" dirty="0" smtClean="0"/>
              <a:t> Implementace </a:t>
            </a:r>
            <a:r>
              <a:rPr lang="cs" dirty="0"/>
              <a:t>kódu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cs" dirty="0" smtClean="0"/>
              <a:t> Nastavení </a:t>
            </a:r>
            <a:r>
              <a:rPr lang="cs" dirty="0"/>
              <a:t>měření konverzí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cs" dirty="0" smtClean="0"/>
              <a:t> Nastavení </a:t>
            </a:r>
            <a:r>
              <a:rPr lang="cs" dirty="0"/>
              <a:t>dashboardu s nejdůležitějšími reporty: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Záložka “Akvizice”:</a:t>
            </a:r>
          </a:p>
          <a:p>
            <a:pPr lvl="0">
              <a:spcBef>
                <a:spcPts val="0"/>
              </a:spcBef>
              <a:buNone/>
            </a:pPr>
            <a:r>
              <a:rPr lang="cs" dirty="0"/>
              <a:t>           Přehled</a:t>
            </a:r>
          </a:p>
          <a:p>
            <a:pPr lvl="0">
              <a:spcBef>
                <a:spcPts val="0"/>
              </a:spcBef>
              <a:buNone/>
            </a:pPr>
            <a:r>
              <a:rPr lang="cs" dirty="0"/>
              <a:t>           Veškerá návštěvnost   </a:t>
            </a:r>
          </a:p>
          <a:p>
            <a:pPr lvl="0">
              <a:spcBef>
                <a:spcPts val="0"/>
              </a:spcBef>
              <a:buNone/>
            </a:pPr>
            <a:r>
              <a:rPr lang="cs" dirty="0"/>
              <a:t>Zdroj / médium</a:t>
            </a:r>
          </a:p>
        </p:txBody>
      </p:sp>
      <p:sp>
        <p:nvSpPr>
          <p:cNvPr id="109" name="Shape 109"/>
          <p:cNvSpPr/>
          <p:nvPr/>
        </p:nvSpPr>
        <p:spPr>
          <a:xfrm>
            <a:off x="3301750" y="3459975"/>
            <a:ext cx="605100" cy="34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3301750" y="3803775"/>
            <a:ext cx="605100" cy="34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7625" y="139012"/>
            <a:ext cx="2572925" cy="82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6929800" y="3803775"/>
            <a:ext cx="605100" cy="34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TextovéPole 7"/>
          <p:cNvSpPr txBox="1"/>
          <p:nvPr/>
        </p:nvSpPr>
        <p:spPr>
          <a:xfrm>
            <a:off x="447472" y="4119009"/>
            <a:ext cx="1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#web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Online chat </a:t>
            </a:r>
          </a:p>
        </p:txBody>
      </p:sp>
      <p:pic>
        <p:nvPicPr>
          <p:cNvPr id="131" name="Shape 13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9399" y="0"/>
            <a:ext cx="1281475" cy="12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4437" y="1574524"/>
            <a:ext cx="6235274" cy="3248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447472" y="4119009"/>
            <a:ext cx="1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#web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 smtClean="0"/>
              <a:t>Sběr kontaktů</a:t>
            </a:r>
            <a:endParaRPr lang="cs" dirty="0"/>
          </a:p>
        </p:txBody>
      </p:sp>
      <p:sp>
        <p:nvSpPr>
          <p:cNvPr id="5" name="TextovéPole 4"/>
          <p:cNvSpPr txBox="1"/>
          <p:nvPr/>
        </p:nvSpPr>
        <p:spPr>
          <a:xfrm>
            <a:off x="447472" y="4119009"/>
            <a:ext cx="1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#web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39832"/>
      </p:ext>
    </p:extLst>
  </p:cSld>
  <p:clrMapOvr>
    <a:masterClrMapping/>
  </p:clrMapOvr>
</p:sld>
</file>

<file path=ppt/theme/theme1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1404</Words>
  <Application>Microsoft Office PowerPoint</Application>
  <PresentationFormat>On-screen Show (16:9)</PresentationFormat>
  <Paragraphs>245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Georgia</vt:lpstr>
      <vt:lpstr>Muli</vt:lpstr>
      <vt:lpstr>Banquo template</vt:lpstr>
      <vt:lpstr>Základy online marketingu pro startupy </vt:lpstr>
      <vt:lpstr>Před startem..</vt:lpstr>
      <vt:lpstr>PowerPoint Presentation</vt:lpstr>
      <vt:lpstr>Možnosti webů                                                                                                                                                </vt:lpstr>
      <vt:lpstr>Analýza cílové skupiny / poptávky + analýza konkurence                                                  </vt:lpstr>
      <vt:lpstr>Web děláte pro klienty, ne pro sebe / UX                                                                                                               </vt:lpstr>
      <vt:lpstr>Google Analytics must be!                                                                                </vt:lpstr>
      <vt:lpstr>Online chat </vt:lpstr>
      <vt:lpstr>Sběr kontaktů</vt:lpstr>
      <vt:lpstr>Google Moje Firma</vt:lpstr>
      <vt:lpstr>PowerPoint Presentation</vt:lpstr>
      <vt:lpstr>SEO - search engine optimization                        </vt:lpstr>
      <vt:lpstr>Analýza klíčových slov                                                                                      #seo </vt:lpstr>
      <vt:lpstr>On-page faktory                                                                                                 </vt:lpstr>
      <vt:lpstr>Off-page faktory                                                                                                 </vt:lpstr>
      <vt:lpstr>Copywriting / content marketing</vt:lpstr>
      <vt:lpstr>PPC kampaně - vyhledávací síť                                                                                                    </vt:lpstr>
      <vt:lpstr>PPC kampaně - vyhledávací síť                                                                                                    </vt:lpstr>
      <vt:lpstr>PPC kampaně - příprava                                                                                                </vt:lpstr>
      <vt:lpstr>Google AdWords                                                   </vt:lpstr>
      <vt:lpstr>Sklik                                                                       </vt:lpstr>
      <vt:lpstr>PPC reklama v obsahové síti                                                                     </vt:lpstr>
      <vt:lpstr>PowerPoint Presentation</vt:lpstr>
      <vt:lpstr>PowerPoint Presentation</vt:lpstr>
      <vt:lpstr>Facebook                                                                                                        </vt:lpstr>
      <vt:lpstr>Instagram                                                                                                       </vt:lpstr>
      <vt:lpstr>Snapchat                                                                                                      </vt:lpstr>
      <vt:lpstr>Google+                                                                                                   </vt:lpstr>
      <vt:lpstr>Twitter                                                                                                              </vt:lpstr>
      <vt:lpstr>LinkedIn                                                                                                          </vt:lpstr>
      <vt:lpstr>Tinder                                                                                                             </vt:lpstr>
      <vt:lpstr>YouTube                                                                                                         </vt:lpstr>
      <vt:lpstr>Display kampaně                                                                                         </vt:lpstr>
      <vt:lpstr>RTB                                                                     </vt:lpstr>
      <vt:lpstr>Obsahové sítě Google AdWords a Sklik                                                      </vt:lpstr>
      <vt:lpstr>Affiliate &amp; bloggeři                                                                                                            </vt:lpstr>
      <vt:lpstr>Blog</vt:lpstr>
      <vt:lpstr>E-mailing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online marketingu pro startupy</dc:title>
  <dc:creator>Klucová Markéta</dc:creator>
  <cp:lastModifiedBy>Thinkpad</cp:lastModifiedBy>
  <cp:revision>14</cp:revision>
  <dcterms:modified xsi:type="dcterms:W3CDTF">2017-03-13T08:12:28Z</dcterms:modified>
</cp:coreProperties>
</file>